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19"/>
  </p:notesMasterIdLst>
  <p:sldIdLst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A19324D-804E-452D-9DA5-AD58B90611C0}" type="datetimeFigureOut">
              <a:rPr lang="en-US"/>
              <a:pPr>
                <a:defRPr/>
              </a:pPr>
              <a:t>5/8/2014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5DCB7AB-E397-4DDC-9C04-5D15C8AA7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F23D20-1A79-4967-BE03-C4D064C39DEA}" type="slidenum">
              <a:rPr lang="en-CA"/>
              <a:pPr/>
              <a:t>1</a:t>
            </a:fld>
            <a:endParaRPr lang="en-CA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1232FA-77AC-466D-8C9C-80A8789E7163}" type="slidenum">
              <a:rPr lang="en-CA"/>
              <a:pPr/>
              <a:t>10</a:t>
            </a:fld>
            <a:endParaRPr lang="en-CA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912E2B-D4CB-4E36-A22B-34664D539857}" type="slidenum">
              <a:rPr lang="en-CA"/>
              <a:pPr/>
              <a:t>11</a:t>
            </a:fld>
            <a:endParaRPr lang="en-CA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A8527E-462F-4915-8EAA-B257EDB7C3A7}" type="slidenum">
              <a:rPr lang="en-CA"/>
              <a:pPr/>
              <a:t>2</a:t>
            </a:fld>
            <a:endParaRPr lang="en-CA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FD40F6-8928-4CFB-A144-583A9515DD4D}" type="slidenum">
              <a:rPr lang="en-CA"/>
              <a:pPr/>
              <a:t>3</a:t>
            </a:fld>
            <a:endParaRPr lang="en-CA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7247E0-3352-4425-99BC-D124884DD2ED}" type="slidenum">
              <a:rPr lang="en-CA"/>
              <a:pPr/>
              <a:t>4</a:t>
            </a:fld>
            <a:endParaRPr lang="en-CA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49F23B-7B52-42F9-B68F-9B89093A66FE}" type="slidenum">
              <a:rPr lang="en-CA"/>
              <a:pPr/>
              <a:t>5</a:t>
            </a:fld>
            <a:endParaRPr lang="en-CA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784DC5-2642-4A48-A57C-64795687F18E}" type="slidenum">
              <a:rPr lang="en-CA"/>
              <a:pPr/>
              <a:t>6</a:t>
            </a:fld>
            <a:endParaRPr lang="en-CA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E2B4B6-7154-4549-AD22-809DC453CABC}" type="slidenum">
              <a:rPr lang="en-CA"/>
              <a:pPr/>
              <a:t>7</a:t>
            </a:fld>
            <a:endParaRPr lang="en-CA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C63560-4343-4F57-84EE-A2CF3832501E}" type="slidenum">
              <a:rPr lang="en-CA"/>
              <a:pPr/>
              <a:t>8</a:t>
            </a:fld>
            <a:endParaRPr lang="en-CA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8674CD-D6A2-48D4-974C-96AA9A883543}" type="slidenum">
              <a:rPr lang="en-CA"/>
              <a:pPr/>
              <a:t>9</a:t>
            </a:fld>
            <a:endParaRPr lang="en-CA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4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3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1D3CB-AC58-4349-BCBB-7C0B40C34B77}" type="datetimeFigureOut">
              <a:rPr lang="en-CA"/>
              <a:pPr>
                <a:defRPr/>
              </a:pPr>
              <a:t>08/05/2014</a:t>
            </a:fld>
            <a:endParaRPr lang="en-CA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B5BA2-201E-4457-BFCB-85FFE4B332F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013F3-119D-4768-934A-3FE9702265E6}" type="datetimeFigureOut">
              <a:rPr lang="en-CA"/>
              <a:pPr>
                <a:defRPr/>
              </a:pPr>
              <a:t>08/05/2014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1B7AB-479C-4D91-835B-37A902E33FD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85561-A01B-4C7B-9FA7-D1152C591985}" type="datetimeFigureOut">
              <a:rPr lang="en-CA"/>
              <a:pPr>
                <a:defRPr/>
              </a:pPr>
              <a:t>08/05/2014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A0E6-4881-4FAA-A0C3-8EE778902B1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84494-0AB0-4FE4-A053-61DDD30E1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7A281-6041-4325-933D-106A8A396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0FFCF-CA57-46E3-AC50-FEA0FAF0C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E82BD-9917-46CF-BFF5-94545509604A}" type="datetimeFigureOut">
              <a:rPr lang="en-CA"/>
              <a:pPr>
                <a:defRPr/>
              </a:pPr>
              <a:t>08/05/2014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D9B68-2EDA-4ECE-B503-A98B3816949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4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8E031-E5F7-41BD-B3A3-9C95ED26AFF2}" type="datetimeFigureOut">
              <a:rPr lang="en-CA"/>
              <a:pPr>
                <a:defRPr/>
              </a:pPr>
              <a:t>08/05/2014</a:t>
            </a:fld>
            <a:endParaRPr lang="en-CA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A3D09-EA60-43F3-A6EB-05A1E161EC5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B5A08-4621-4F79-B906-758157DC74FF}" type="datetimeFigureOut">
              <a:rPr lang="en-CA"/>
              <a:pPr>
                <a:defRPr/>
              </a:pPr>
              <a:t>08/05/2014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6E6B3-0BA0-45E8-96D2-A2F614C3415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F39BD-A0CA-4D90-AE39-B54A064C39DE}" type="datetimeFigureOut">
              <a:rPr lang="en-CA"/>
              <a:pPr>
                <a:defRPr/>
              </a:pPr>
              <a:t>08/05/2014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9E29A-FDB1-48A6-9077-E0D4EEDEDF1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40FD6-389F-46B6-AAC7-17FD300E3BD5}" type="datetimeFigureOut">
              <a:rPr lang="en-CA"/>
              <a:pPr>
                <a:defRPr/>
              </a:pPr>
              <a:t>08/05/2014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F9CC-1D60-402F-8A12-981FCC8CFA1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5ADE9-2ED9-4103-BD27-50F6F0BB962D}" type="datetimeFigureOut">
              <a:rPr lang="en-CA"/>
              <a:pPr>
                <a:defRPr/>
              </a:pPr>
              <a:t>08/05/2014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20D37-9F38-481D-95D8-7BC739F7095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A1E7D-71BD-4ABE-8470-75A849A75E1B}" type="datetimeFigureOut">
              <a:rPr lang="en-CA"/>
              <a:pPr>
                <a:defRPr/>
              </a:pPr>
              <a:t>08/05/2014</a:t>
            </a:fld>
            <a:endParaRPr lang="en-CA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EB74E-A5CC-4904-A91B-FC5DBBC20B4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6F8E2-5759-4949-9C27-8DE661ED5A8A}" type="datetimeFigureOut">
              <a:rPr lang="en-CA"/>
              <a:pPr>
                <a:defRPr/>
              </a:pPr>
              <a:t>08/05/2014</a:t>
            </a:fld>
            <a:endParaRPr lang="en-CA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377AC-0DC3-470C-AD57-381D9754DF8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FE82BD9-08F6-4590-BDB2-B98CBF12D1DC}" type="datetimeFigureOut">
              <a:rPr lang="en-CA"/>
              <a:pPr>
                <a:defRPr/>
              </a:pPr>
              <a:t>08/05/2014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FD72B56-DE0C-44FC-B7C4-DBAFA221164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697" r:id="rId2"/>
    <p:sldLayoutId id="2147483705" r:id="rId3"/>
    <p:sldLayoutId id="2147483698" r:id="rId4"/>
    <p:sldLayoutId id="2147483699" r:id="rId5"/>
    <p:sldLayoutId id="2147483700" r:id="rId6"/>
    <p:sldLayoutId id="2147483701" r:id="rId7"/>
    <p:sldLayoutId id="2147483706" r:id="rId8"/>
    <p:sldLayoutId id="2147483707" r:id="rId9"/>
    <p:sldLayoutId id="2147483702" r:id="rId10"/>
    <p:sldLayoutId id="2147483703" r:id="rId11"/>
    <p:sldLayoutId id="2147483708" r:id="rId12"/>
    <p:sldLayoutId id="2147483709" r:id="rId13"/>
    <p:sldLayoutId id="214748371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99987F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rgbClr val="90AC97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://www3.nfb.ca/web428x321/Films/18968/18968_1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628800"/>
            <a:ext cx="8077200" cy="2209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6000" dirty="0" smtClean="0">
                <a:solidFill>
                  <a:schemeClr val="tx1"/>
                </a:solidFill>
              </a:rPr>
              <a:t>WWII: The War at Home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3962400"/>
            <a:ext cx="3352800" cy="2895600"/>
          </a:xfrm>
          <a:noFill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962400"/>
            <a:ext cx="2743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3962400"/>
            <a:ext cx="36195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362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0"/>
            <a:ext cx="3200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4200" y="0"/>
            <a:ext cx="2895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u="sng" dirty="0" smtClean="0">
                <a:latin typeface="Garamond" pitchFamily="18" charset="0"/>
              </a:rPr>
              <a:t>Social Support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2895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>
                <a:solidFill>
                  <a:schemeClr val="tx1"/>
                </a:solidFill>
                <a:latin typeface="Garamond" pitchFamily="18" charset="0"/>
              </a:rPr>
              <a:t>In 1940, the government passed the Unemployment Insurance Act. In the face of unemployment, workers could now collect insurance.</a:t>
            </a:r>
          </a:p>
          <a:p>
            <a:pPr eaLnBrk="1" hangingPunct="1">
              <a:lnSpc>
                <a:spcPct val="80000"/>
              </a:lnSpc>
            </a:pPr>
            <a:endParaRPr lang="en-US" sz="2800" b="1" smtClean="0">
              <a:solidFill>
                <a:schemeClr val="tx1"/>
              </a:solidFill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smtClean="0">
                <a:solidFill>
                  <a:schemeClr val="tx1"/>
                </a:solidFill>
                <a:latin typeface="Garamond" pitchFamily="18" charset="0"/>
              </a:rPr>
              <a:t>In 1944, the government introduced Family Allowance and in 1945 the first “baby bonus” cheques were mailed out.</a:t>
            </a:r>
          </a:p>
        </p:txBody>
      </p: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860800"/>
            <a:ext cx="4284662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9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4003675"/>
            <a:ext cx="3967162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u="sng" dirty="0" smtClean="0">
                <a:latin typeface="Garamond" pitchFamily="18" charset="0"/>
              </a:rPr>
              <a:t>Conscription Crisis: Part II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268413"/>
            <a:ext cx="4040188" cy="3962400"/>
          </a:xfrm>
        </p:spPr>
      </p:pic>
      <p:sp>
        <p:nvSpPr>
          <p:cNvPr id="19460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en-CA" smtClean="0"/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268413"/>
            <a:ext cx="3733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caricatureplebisc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1268413"/>
            <a:ext cx="29337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250825" y="5229225"/>
            <a:ext cx="86423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Garamond" pitchFamily="18" charset="0"/>
              </a:rPr>
              <a:t>In 1942, King decided to hold a vote for/against conscription. 80 percent had answered yes out of the nine provinces but 70 percent of Quebec said no.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5"/>
          <p:cNvSpPr>
            <a:spLocks noGrp="1"/>
          </p:cNvSpPr>
          <p:nvPr>
            <p:ph sz="quarter" idx="4"/>
          </p:nvPr>
        </p:nvSpPr>
        <p:spPr>
          <a:xfrm>
            <a:off x="250825" y="630238"/>
            <a:ext cx="8713788" cy="3951287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tx1"/>
                </a:solidFill>
                <a:latin typeface="Garamond" pitchFamily="18" charset="0"/>
              </a:rPr>
              <a:t>Prime Minister Mackenzie King was determined not to bring in conscription during World War II. </a:t>
            </a:r>
          </a:p>
          <a:p>
            <a:pPr eaLnBrk="1" hangingPunct="1">
              <a:buFont typeface="Arial" charset="0"/>
              <a:buNone/>
            </a:pPr>
            <a:endParaRPr lang="en-US" sz="2800" b="1" smtClean="0">
              <a:solidFill>
                <a:schemeClr val="tx1"/>
              </a:solidFill>
              <a:latin typeface="Garamond" pitchFamily="18" charset="0"/>
            </a:endParaRPr>
          </a:p>
          <a:p>
            <a:pPr eaLnBrk="1" hangingPunct="1"/>
            <a:r>
              <a:rPr lang="en-US" sz="2800" b="1" smtClean="0">
                <a:solidFill>
                  <a:schemeClr val="tx1"/>
                </a:solidFill>
                <a:latin typeface="Garamond" pitchFamily="18" charset="0"/>
              </a:rPr>
              <a:t>King promised that conscription would be Canada's last resort</a:t>
            </a:r>
          </a:p>
          <a:p>
            <a:pPr eaLnBrk="1" hangingPunct="1">
              <a:buFont typeface="Arial" charset="0"/>
              <a:buNone/>
            </a:pPr>
            <a:endParaRPr lang="en-US" sz="2800" b="1" smtClean="0">
              <a:solidFill>
                <a:schemeClr val="tx1"/>
              </a:solidFill>
              <a:latin typeface="Garamond" pitchFamily="18" charset="0"/>
            </a:endParaRPr>
          </a:p>
          <a:p>
            <a:pPr eaLnBrk="1" hangingPunct="1"/>
            <a:r>
              <a:rPr lang="en-US" sz="2800" b="1" smtClean="0">
                <a:solidFill>
                  <a:schemeClr val="tx1"/>
                </a:solidFill>
                <a:latin typeface="Garamond" pitchFamily="18" charset="0"/>
              </a:rPr>
              <a:t>Finally in 1944, after he had tried so hard to avoid it, conscription had been introduced.</a:t>
            </a:r>
          </a:p>
          <a:p>
            <a:pPr eaLnBrk="1" hangingPunct="1">
              <a:buFont typeface="Arial" charset="0"/>
              <a:buNone/>
            </a:pPr>
            <a:endParaRPr lang="en-US" sz="2800" b="1" smtClean="0">
              <a:solidFill>
                <a:schemeClr val="tx1"/>
              </a:solidFill>
              <a:latin typeface="Garamond" pitchFamily="18" charset="0"/>
            </a:endParaRPr>
          </a:p>
          <a:p>
            <a:pPr eaLnBrk="1" hangingPunct="1"/>
            <a:r>
              <a:rPr lang="en-US" sz="2800" b="1" smtClean="0">
                <a:solidFill>
                  <a:schemeClr val="tx1"/>
                </a:solidFill>
                <a:latin typeface="Garamond" pitchFamily="18" charset="0"/>
              </a:rPr>
              <a:t>Very few recruits from this Conscription campaign actually ended up going to fight in World War 2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6600" u="sng" dirty="0" smtClean="0">
                <a:latin typeface="Garamond" pitchFamily="18" charset="0"/>
              </a:rPr>
              <a:t>Total War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773238"/>
            <a:ext cx="4572000" cy="38862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  <a:latin typeface="Garamond" pitchFamily="18" charset="0"/>
              </a:rPr>
              <a:t>By 1942, Canada was committed to a policy of “Total War” which meant that all industries, materials and people were put to work for the war effort.</a:t>
            </a:r>
          </a:p>
        </p:txBody>
      </p:sp>
      <p:pic>
        <p:nvPicPr>
          <p:cNvPr id="10244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3128" b="3850"/>
          <a:stretch>
            <a:fillRect/>
          </a:stretch>
        </p:blipFill>
        <p:spPr>
          <a:xfrm>
            <a:off x="304800" y="1484313"/>
            <a:ext cx="3352800" cy="4724400"/>
          </a:xfrm>
          <a:noFill/>
          <a:ln w="57150">
            <a:solidFill>
              <a:schemeClr val="tx2"/>
            </a:solidFill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688" y="260648"/>
            <a:ext cx="8686800" cy="831304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800" u="sng" dirty="0" smtClean="0">
                <a:solidFill>
                  <a:schemeClr val="tx1"/>
                </a:solidFill>
                <a:latin typeface="Garamond" pitchFamily="18" charset="0"/>
              </a:rPr>
              <a:t>Government and the Economy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0645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b="1" smtClean="0">
                <a:solidFill>
                  <a:schemeClr val="tx1"/>
                </a:solidFill>
                <a:latin typeface="Garamond" pitchFamily="18" charset="0"/>
              </a:rPr>
              <a:t>The war launched Canada out of the depression and into an economic boom.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3200" b="1" smtClean="0">
              <a:solidFill>
                <a:schemeClr val="tx1"/>
              </a:solidFill>
              <a:latin typeface="Garamond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b="1" smtClean="0">
                <a:solidFill>
                  <a:schemeClr val="tx1"/>
                </a:solidFill>
                <a:latin typeface="Garamond" pitchFamily="18" charset="0"/>
              </a:rPr>
              <a:t>Canada became an industrial power: new factories were built and old ones adapted for war purposes. Factories produced thousands of guns, ships, fighter planes and military vehicles. </a:t>
            </a:r>
          </a:p>
          <a:p>
            <a:pPr eaLnBrk="1" hangingPunct="1">
              <a:lnSpc>
                <a:spcPct val="90000"/>
              </a:lnSpc>
            </a:pPr>
            <a:endParaRPr lang="en-US" sz="2800" b="1" smtClean="0">
              <a:solidFill>
                <a:schemeClr val="bg2"/>
              </a:solidFill>
              <a:latin typeface="Garamond" pitchFamily="18" charset="0"/>
            </a:endParaRP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4979988"/>
            <a:ext cx="2179637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4941888"/>
            <a:ext cx="2224087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4916488"/>
            <a:ext cx="1836737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688" y="4941888"/>
            <a:ext cx="2589212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6152"/>
            <a:ext cx="8229600" cy="990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6000" u="sng" dirty="0" err="1" smtClean="0">
                <a:latin typeface="Garamond" pitchFamily="18" charset="0"/>
              </a:rPr>
              <a:t>Labour</a:t>
            </a:r>
            <a:endParaRPr lang="en-US" sz="6000" u="sng" dirty="0" smtClean="0">
              <a:latin typeface="Garamond" pitchFamily="18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1295400"/>
            <a:ext cx="4681537" cy="5302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b="1" smtClean="0">
                <a:solidFill>
                  <a:schemeClr val="tx1"/>
                </a:solidFill>
                <a:latin typeface="Garamond" pitchFamily="18" charset="0"/>
              </a:rPr>
              <a:t>With so many men enlisting, Canada faced a labour shortage as early as 1941, most notably in war-related industries.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smtClean="0">
                <a:solidFill>
                  <a:schemeClr val="tx1"/>
                </a:solidFill>
                <a:latin typeface="Garamond" pitchFamily="18" charset="0"/>
              </a:rPr>
              <a:t>One of the main strategies of the Canadian Government was to recruit women for the work force</a:t>
            </a:r>
            <a:r>
              <a:rPr lang="en-US" sz="3200" smtClean="0">
                <a:solidFill>
                  <a:schemeClr val="tx1"/>
                </a:solidFill>
                <a:latin typeface="Garamond" pitchFamily="18" charset="0"/>
              </a:rPr>
              <a:t>. </a:t>
            </a:r>
          </a:p>
        </p:txBody>
      </p:sp>
      <p:pic>
        <p:nvPicPr>
          <p:cNvPr id="12292" name="Picture 5" descr="manp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557338"/>
            <a:ext cx="3530600" cy="4119562"/>
          </a:xfrm>
          <a:prstGeom prst="rect">
            <a:avLst/>
          </a:prstGeom>
          <a:noFill/>
          <a:ln w="57150">
            <a:solidFill>
              <a:srgbClr val="339966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310187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  <a:latin typeface="Garamond" pitchFamily="18" charset="0"/>
              </a:rPr>
              <a:t> At first only single women were recruited, but upon severe labour shortages, both married women and mothers were sought out; the government even funded daycare centres so that women would be free to work.</a:t>
            </a:r>
          </a:p>
          <a:p>
            <a:pPr eaLnBrk="1" hangingPunct="1"/>
            <a:r>
              <a:rPr lang="en-US" sz="3200" b="1" smtClean="0">
                <a:solidFill>
                  <a:schemeClr val="tx1"/>
                </a:solidFill>
                <a:latin typeface="Garamond" pitchFamily="18" charset="0"/>
              </a:rPr>
              <a:t>In 1943, there were approximately 225,000 Canadian women working in munitions factories.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889500"/>
            <a:ext cx="31242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876800"/>
            <a:ext cx="3733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76800"/>
            <a:ext cx="2819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031776"/>
            <a:ext cx="8077200" cy="381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900" u="sng" spc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 The Army Now…</a:t>
            </a:r>
            <a:r>
              <a:rPr lang="en-US" sz="4000" u="sng" dirty="0" smtClean="0">
                <a:latin typeface="Garamond" pitchFamily="18" charset="0"/>
              </a:rPr>
              <a:t/>
            </a:r>
            <a:br>
              <a:rPr lang="en-US" sz="4000" u="sng" dirty="0" smtClean="0">
                <a:latin typeface="Garamond" pitchFamily="18" charset="0"/>
              </a:rPr>
            </a:br>
            <a:endParaRPr lang="en-US" sz="4000" u="sng" dirty="0" smtClean="0">
              <a:latin typeface="Garamond" pitchFamily="18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4608512" cy="5905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b="1" smtClean="0">
                <a:solidFill>
                  <a:schemeClr val="tx1"/>
                </a:solidFill>
                <a:latin typeface="Garamond" pitchFamily="18" charset="0"/>
              </a:rPr>
              <a:t>In 1941, for the first time in Canadian history, women were able to enlist in their own  divisions of the Army, Navy                   and Air Force. 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b="1" smtClean="0">
                <a:solidFill>
                  <a:schemeClr val="tx1"/>
                </a:solidFill>
                <a:latin typeface="Garamond" pitchFamily="18" charset="0"/>
              </a:rPr>
              <a:t>Although Canadian women                     were not allowed into combat during the Second World War,       they did just about everything  else.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b="1" smtClean="0">
                <a:solidFill>
                  <a:schemeClr val="tx1"/>
                </a:solidFill>
                <a:latin typeface="Garamond" pitchFamily="18" charset="0"/>
              </a:rPr>
              <a:t>Women served as nurses,              stretcher bearers, drivers, machine operators, cooks  and secretaries. They also flew Canadian built planes to bases in Britain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b="1" smtClean="0">
                <a:solidFill>
                  <a:schemeClr val="tx1"/>
                </a:solidFill>
                <a:latin typeface="Garamond" pitchFamily="18" charset="0"/>
              </a:rPr>
              <a:t>They were paid roughly 60% of what males in the military were paid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3581400"/>
            <a:ext cx="2667000" cy="32766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188913"/>
            <a:ext cx="182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1016000"/>
            <a:ext cx="2514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686800" cy="89912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u="sng" dirty="0" smtClean="0">
                <a:solidFill>
                  <a:schemeClr val="tx1"/>
                </a:solidFill>
                <a:latin typeface="Garamond" pitchFamily="18" charset="0"/>
              </a:rPr>
              <a:t>Rationing: A Little Goes a Long Way!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2400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chemeClr val="tx1"/>
                </a:solidFill>
                <a:latin typeface="Garamond" pitchFamily="18" charset="0"/>
              </a:rPr>
              <a:t>To ensure there was a large enough supply to meet both military and civilian needs, certain staple goods were rationed. 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chemeClr val="tx1"/>
                </a:solidFill>
                <a:latin typeface="Garamond" pitchFamily="18" charset="0"/>
              </a:rPr>
              <a:t>Rationed Items Included: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solidFill>
                  <a:schemeClr val="tx1"/>
                </a:solidFill>
                <a:latin typeface="Garamond" pitchFamily="18" charset="0"/>
              </a:rPr>
              <a:t>     Meat, Butter, Tea, Coffee, Gasoline, Tires (rubber), Alcohol, Clothing Fabric and Silk</a:t>
            </a:r>
          </a:p>
          <a:p>
            <a:pPr eaLnBrk="1" hangingPunct="1">
              <a:lnSpc>
                <a:spcPct val="90000"/>
              </a:lnSpc>
            </a:pPr>
            <a:endParaRPr lang="en-US" sz="2200" b="1" smtClean="0">
              <a:solidFill>
                <a:schemeClr val="bg2"/>
              </a:solidFill>
              <a:latin typeface="Garamond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smtClean="0"/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24200" y="3429000"/>
            <a:ext cx="3657600" cy="1714500"/>
          </a:xfrm>
        </p:spPr>
      </p:pic>
      <p:pic>
        <p:nvPicPr>
          <p:cNvPr id="15365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124200" y="5105400"/>
            <a:ext cx="3657600" cy="1752600"/>
          </a:xfrm>
        </p:spPr>
      </p:pic>
      <p:pic>
        <p:nvPicPr>
          <p:cNvPr id="1536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3124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3429000"/>
            <a:ext cx="2362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93955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u="sng" dirty="0" smtClean="0">
                <a:latin typeface="Garamond" pitchFamily="18" charset="0"/>
              </a:rPr>
              <a:t>Paying for the War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90650"/>
            <a:ext cx="4724400" cy="5133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chemeClr val="tx1"/>
                </a:solidFill>
                <a:latin typeface="Garamond" pitchFamily="18" charset="0"/>
              </a:rPr>
              <a:t>The Canadian Government did raise taxes during the WWII to help pay for the cost of the war. </a:t>
            </a:r>
          </a:p>
          <a:p>
            <a:pPr eaLnBrk="1" hangingPunct="1">
              <a:lnSpc>
                <a:spcPct val="90000"/>
              </a:lnSpc>
            </a:pPr>
            <a:endParaRPr lang="en-US" b="1" smtClean="0">
              <a:solidFill>
                <a:schemeClr val="tx1"/>
              </a:solidFill>
              <a:latin typeface="Garamond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chemeClr val="tx1"/>
                </a:solidFill>
                <a:latin typeface="Garamond" pitchFamily="18" charset="0"/>
              </a:rPr>
              <a:t>The Canadian government turned to an old idea: Victory Bond drives.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chemeClr val="tx1"/>
                </a:solidFill>
                <a:latin typeface="Garamond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chemeClr val="tx1"/>
                </a:solidFill>
                <a:latin typeface="Garamond" pitchFamily="18" charset="0"/>
              </a:rPr>
              <a:t>The government conducted nine Victory Bond drives between June 1941 and October 1945. These campaigns raised nearly $12 billion by the end of the war. </a:t>
            </a:r>
          </a:p>
        </p:txBody>
      </p:sp>
      <p:pic>
        <p:nvPicPr>
          <p:cNvPr id="16388" name="Picture 5" descr="ww2datewithablo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12875"/>
            <a:ext cx="35464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1648"/>
            <a:ext cx="8229600" cy="68309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5400" u="sng" dirty="0" smtClean="0">
                <a:latin typeface="Garamond" pitchFamily="18" charset="0"/>
              </a:rPr>
              <a:t>Top Secret: Camp X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219200"/>
            <a:ext cx="42672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b="1" smtClean="0">
                <a:solidFill>
                  <a:schemeClr val="tx1"/>
                </a:solidFill>
                <a:latin typeface="Garamond" pitchFamily="18" charset="0"/>
              </a:rPr>
              <a:t>Camp X, which operated in Oshawa, Ontario from 1941 to 1946, was a training camp responsible for training recruits for the Special Operations Executive of the British Security Coordination during World War II.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b="1" smtClean="0">
                <a:solidFill>
                  <a:schemeClr val="tx1"/>
                </a:solidFill>
                <a:latin typeface="Garamond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smtClean="0">
                <a:solidFill>
                  <a:schemeClr val="tx1"/>
                </a:solidFill>
                <a:latin typeface="Garamond" pitchFamily="18" charset="0"/>
              </a:rPr>
              <a:t>It was comprised of two sections, the Special Training </a:t>
            </a:r>
            <a:r>
              <a:rPr lang="en-US" sz="2200" b="1" u="sng" smtClean="0">
                <a:solidFill>
                  <a:schemeClr val="tx1"/>
                </a:solidFill>
                <a:latin typeface="Garamond" pitchFamily="18" charset="0"/>
              </a:rPr>
              <a:t>School No. 103</a:t>
            </a:r>
            <a:r>
              <a:rPr lang="en-US" sz="2200" b="1" smtClean="0">
                <a:solidFill>
                  <a:schemeClr val="tx1"/>
                </a:solidFill>
                <a:latin typeface="Garamond" pitchFamily="18" charset="0"/>
              </a:rPr>
              <a:t>, which trained allied agents in the techniques of secret warfare, and </a:t>
            </a:r>
            <a:r>
              <a:rPr lang="en-US" sz="2200" b="1" u="sng" smtClean="0">
                <a:solidFill>
                  <a:schemeClr val="tx1"/>
                </a:solidFill>
                <a:latin typeface="Garamond" pitchFamily="18" charset="0"/>
              </a:rPr>
              <a:t>Hydra</a:t>
            </a:r>
            <a:r>
              <a:rPr lang="en-US" sz="2200" b="1" smtClean="0">
                <a:solidFill>
                  <a:schemeClr val="tx1"/>
                </a:solidFill>
                <a:latin typeface="Garamond" pitchFamily="18" charset="0"/>
              </a:rPr>
              <a:t>, a network which communicated messages between Canada, United States, and Great Britain.</a:t>
            </a:r>
            <a:r>
              <a:rPr lang="en-US" sz="2200" smtClean="0">
                <a:solidFill>
                  <a:schemeClr val="tx1"/>
                </a:solidFill>
                <a:latin typeface="Garamond" pitchFamily="18" charset="0"/>
              </a:rPr>
              <a:t> </a:t>
            </a:r>
          </a:p>
        </p:txBody>
      </p:sp>
      <p:pic>
        <p:nvPicPr>
          <p:cNvPr id="17412" name="Picture 6" descr="6b775d2b-c88e-4571-804a-5cdfa56765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3810000" cy="4114800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"/>
</p:tagLst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hatch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47DA39ADCBC04EBBB1D55EBF2972C9" ma:contentTypeVersion="1" ma:contentTypeDescription="Create a new document." ma:contentTypeScope="" ma:versionID="c397b5be5773b864ddbbdce3b6bd6ccc">
  <xsd:schema xmlns:xsd="http://www.w3.org/2001/XMLSchema" xmlns:xs="http://www.w3.org/2001/XMLSchema" xmlns:p="http://schemas.microsoft.com/office/2006/metadata/properties" xmlns:ns2="a1c4832e-38d7-47d5-ac6a-07723ea7b2ba" xmlns:ns3="34259960-a2c0-4469-9384-bbb4dac84319" targetNamespace="http://schemas.microsoft.com/office/2006/metadata/properties" ma:root="true" ma:fieldsID="029c7e23ced7dab0bb70b67f438b7521" ns2:_="" ns3:_="">
    <xsd:import namespace="a1c4832e-38d7-47d5-ac6a-07723ea7b2ba"/>
    <xsd:import namespace="34259960-a2c0-4469-9384-bbb4dac84319"/>
    <xsd:element name="properties">
      <xsd:complexType>
        <xsd:sequence>
          <xsd:element name="documentManagement">
            <xsd:complexType>
              <xsd:all>
                <xsd:element ref="ns2:Related_x0020_Class_x0020_Topic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4832e-38d7-47d5-ac6a-07723ea7b2ba" elementFormDefault="qualified">
    <xsd:import namespace="http://schemas.microsoft.com/office/2006/documentManagement/types"/>
    <xsd:import namespace="http://schemas.microsoft.com/office/infopath/2007/PartnerControls"/>
    <xsd:element name="Related_x0020_Class_x0020_Topic" ma:index="8" nillable="true" ma:displayName="Related Class Topic" ma:list="{7bba6d4e-79a3-4630-ac3b-651fed5c2a91}" ma:internalName="Related_x0020_Class_x0020_Topic" ma:showField="Title" ma:web="5adeccc6-a41c-46dd-9438-1e2b4951d2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259960-a2c0-4469-9384-bbb4dac84319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>
  <documentManagement>
    <Related_x0020_Class_x0020_Topic xmlns="a1c4832e-38d7-47d5-ac6a-07723ea7b2ba"/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B4408A4-9890-4D81-A61F-E2A9B1F602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619BA2-F9AD-47C3-8376-4E27763B351E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200D205F-A7F1-4E2B-8C3A-FFCBA12F20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c4832e-38d7-47d5-ac6a-07723ea7b2ba"/>
    <ds:schemaRef ds:uri="34259960-a2c0-4469-9384-bbb4dac843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DC3FB7E-12EA-45E2-8390-D362781C45B1}">
  <ds:schemaRefs>
    <ds:schemaRef ds:uri="http://schemas.microsoft.com/office/2006/metadata/properties"/>
    <ds:schemaRef ds:uri="a1c4832e-38d7-47d5-ac6a-07723ea7b2ba"/>
  </ds:schemaRefs>
</ds:datastoreItem>
</file>

<file path=customXml/itemProps5.xml><?xml version="1.0" encoding="utf-8"?>
<ds:datastoreItem xmlns:ds="http://schemas.openxmlformats.org/officeDocument/2006/customXml" ds:itemID="{C836C1D9-2CD2-4940-8079-659F5F8C713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59</TotalTime>
  <Words>636</Words>
  <Application>Microsoft Office PowerPoint</Application>
  <PresentationFormat>On-screen Show (4:3)</PresentationFormat>
  <Paragraphs>55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Thatch</vt:lpstr>
      <vt:lpstr> WWII: The War at Home</vt:lpstr>
      <vt:lpstr>Total War</vt:lpstr>
      <vt:lpstr>Government and the Economy</vt:lpstr>
      <vt:lpstr>Labour</vt:lpstr>
      <vt:lpstr>Slide 5</vt:lpstr>
      <vt:lpstr>In The Army Now… </vt:lpstr>
      <vt:lpstr>Rationing: A Little Goes a Long Way!</vt:lpstr>
      <vt:lpstr>Paying for the War</vt:lpstr>
      <vt:lpstr>Top Secret: Camp X</vt:lpstr>
      <vt:lpstr>Social Support</vt:lpstr>
      <vt:lpstr>Conscription Crisis: Part II</vt:lpstr>
      <vt:lpstr>Slide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WW2</dc:title>
  <dc:creator>Kroetsch</dc:creator>
  <cp:lastModifiedBy>kblackwell</cp:lastModifiedBy>
  <cp:revision>7</cp:revision>
  <dcterms:created xsi:type="dcterms:W3CDTF">2010-12-08T23:37:17Z</dcterms:created>
  <dcterms:modified xsi:type="dcterms:W3CDTF">2014-05-08T17:54:46Z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0x0101009858D51D3A4C204C95F26B656D30583C</vt:lpwstr>
  </property>
  <property fmtid="{D5CDD505-2E9C-101B-9397-08002B2CF9AE}" pid="3" name="ContentType">
    <vt:lpwstr>Document</vt:lpwstr>
  </property>
  <property fmtid="{D5CDD505-2E9C-101B-9397-08002B2CF9AE}" pid="4" name="display_urn:schemas-microsoft-com:office:office#Editor">
    <vt:lpwstr>Cindy Smukavich</vt:lpwstr>
  </property>
  <property fmtid="{D5CDD505-2E9C-101B-9397-08002B2CF9AE}" pid="5" name="xd_Signature">
    <vt:lpwstr/>
  </property>
  <property fmtid="{D5CDD505-2E9C-101B-9397-08002B2CF9AE}" pid="6" name="display_urn:schemas-microsoft-com:office:office#Author">
    <vt:lpwstr>Cindy Smukavich</vt:lpwstr>
  </property>
  <property fmtid="{D5CDD505-2E9C-101B-9397-08002B2CF9AE}" pid="7" name="TemplateUrl">
    <vt:lpwstr/>
  </property>
  <property fmtid="{D5CDD505-2E9C-101B-9397-08002B2CF9AE}" pid="8" name="xd_ProgID">
    <vt:lpwstr/>
  </property>
  <property fmtid="{D5CDD505-2E9C-101B-9397-08002B2CF9AE}" pid="9" name="_SourceUrl">
    <vt:lpwstr/>
  </property>
  <property fmtid="{D5CDD505-2E9C-101B-9397-08002B2CF9AE}" pid="10" name="_dlc_DocId">
    <vt:lpwstr>UZ76ZFYV32WR-3310-118</vt:lpwstr>
  </property>
  <property fmtid="{D5CDD505-2E9C-101B-9397-08002B2CF9AE}" pid="11" name="_dlc_DocIdItemGuid">
    <vt:lpwstr>45fd97fc-7b1c-4e39-9737-140188ece8d9</vt:lpwstr>
  </property>
  <property fmtid="{D5CDD505-2E9C-101B-9397-08002B2CF9AE}" pid="12" name="_dlc_DocIdUrl">
    <vt:lpwstr>http://brd-shareptweb:8090/sec/RCS/Gr10/History/Smukavich/_layouts/DocIdRedir.aspx?ID=UZ76ZFYV32WR-3310-118, UZ76ZFYV32WR-3310-118</vt:lpwstr>
  </property>
</Properties>
</file>